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3" r:id="rId7"/>
    <p:sldId id="274" r:id="rId8"/>
    <p:sldId id="275" r:id="rId9"/>
    <p:sldId id="276" r:id="rId10"/>
    <p:sldId id="261" r:id="rId11"/>
    <p:sldId id="265" r:id="rId12"/>
    <p:sldId id="277" r:id="rId13"/>
    <p:sldId id="262" r:id="rId14"/>
    <p:sldId id="270" r:id="rId15"/>
    <p:sldId id="286" r:id="rId16"/>
    <p:sldId id="287" r:id="rId17"/>
    <p:sldId id="288" r:id="rId18"/>
    <p:sldId id="289" r:id="rId19"/>
    <p:sldId id="291" r:id="rId20"/>
    <p:sldId id="292" r:id="rId21"/>
    <p:sldId id="308" r:id="rId22"/>
    <p:sldId id="278" r:id="rId23"/>
    <p:sldId id="279" r:id="rId24"/>
    <p:sldId id="293" r:id="rId25"/>
    <p:sldId id="280" r:id="rId26"/>
    <p:sldId id="294" r:id="rId27"/>
    <p:sldId id="295" r:id="rId28"/>
    <p:sldId id="303" r:id="rId29"/>
    <p:sldId id="304" r:id="rId30"/>
    <p:sldId id="305" r:id="rId31"/>
    <p:sldId id="307" r:id="rId32"/>
    <p:sldId id="263" r:id="rId33"/>
    <p:sldId id="271" r:id="rId34"/>
    <p:sldId id="296" r:id="rId35"/>
    <p:sldId id="309" r:id="rId36"/>
    <p:sldId id="310" r:id="rId37"/>
    <p:sldId id="311" r:id="rId38"/>
    <p:sldId id="297" r:id="rId39"/>
    <p:sldId id="264" r:id="rId40"/>
    <p:sldId id="27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8C24-7F34-BDE3-518E-BD20DA7BB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E31D6-7FCF-441B-06B2-58C4E4EE3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84532-8B96-AFB2-BDFC-2DCBAA1D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E5837-D597-BF81-F317-011F3681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F4D9-D206-CF70-E5B3-F1B73E57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924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5C0A-0149-7B36-AB69-4B972E66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A4967-20F9-7F4E-0ACD-0348A7DEC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E898-07D2-69B0-75F8-117F96F6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59D3-3370-5084-BECE-A625D31A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259B8-6A40-3882-5BF5-3D9A5EDB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72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758F4-F3DB-AF24-71B7-1E4427671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B5C3E-93EF-D720-49F1-5A3572665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2987-459F-D785-E5DF-47052202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34E8-4A89-E570-A0CD-3F0E5300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2C1D-5DDB-8A24-B2B4-5314474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15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217D-7B6A-714A-A691-900956C9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6AAC-20EF-63C9-4610-45322FAC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43259-632C-8D2D-1EC7-567F2149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FED7-DC03-2DB8-ED0F-17652AA4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75683-8C9F-640E-D193-C669945E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02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7FB8-00AB-57C2-8E95-7B4451A8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3819-24A7-63B8-2BC0-8501493F7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3BAE-78D2-6989-30EF-0FF88696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ABB4D-74CF-26B0-7217-7A3DEC30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F054-28B9-5652-43BC-C26CF465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67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7E8B-1F58-23F2-BB65-51DBF14E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93E3-4973-FF8A-3497-9DA4FAD04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4F481-F450-C36E-33CB-DAA3F3FA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6AECC-9731-A5BD-EE4B-16BB7AD9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D080-11EE-902C-B6D1-E99A39D6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2534B-A923-7AD3-7D53-F74B27A1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03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F96E-260E-947C-500F-A24F0B59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0FD07-A8AE-CD98-A253-615E73E4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610CC-0DDA-2FC6-AAB9-C6F3E704E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5146A-C3F9-E723-740E-99D566D7A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DC9AC-46F5-0E89-1C05-154B268D6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906FB-C15D-C705-86E4-A0CC2797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1CDC8-0854-1CD6-B22E-6145950B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17D67-CD3A-1664-B68D-1118C124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870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2004-FDD6-7059-B682-157132A1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B4825-22B4-473F-7834-D4A84785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17D92-EE8C-C881-4767-9062295E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31C11-50E1-E036-AA0D-069E93E5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36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95A9C-B1C7-B8EC-BC93-32AD2A3A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EEBB8-9812-BF4A-E9E4-15725F66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3EAD8-CC87-A241-C4A0-008F8377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080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F3D3-5E31-1977-9303-2D522330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CF95-6861-62DC-DED3-67AE5952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AD73A-C408-24DA-1256-D2257CE48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FD4C1-A1FB-20B4-AC91-F5DF8BE0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22D5-2149-230C-634A-394F81F7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C518D-5156-D3E9-7089-87BBF9C1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63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5FC0-70BB-58D0-26B1-AD38B53E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9FDF7-CF10-84FE-6555-FDB1E8E87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2DFC4-1492-2DD9-5B3C-CF34A1F39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19BF9-F8C2-BDD1-F025-56DB5207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CEAC4-3704-7847-EFFD-293E52FC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1779-24F2-C215-F77C-57C3A9FA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02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09E58-3A59-C07D-BE24-AAFE213C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D6D17-02FE-D422-0068-454887BFB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8D0D1-98AD-E2A4-076C-962C5450D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156C6-0F44-4D47-BA0A-FB08444D445B}" type="datetimeFigureOut">
              <a:rPr lang="en-SG" smtClean="0"/>
              <a:t>19/7/2025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1AB4-1B34-BC26-2FF2-982D253AE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53BC-6E0D-891A-C299-3A1EFF2ED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F9FF1-10A8-4921-86EC-9662ABED7C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5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service.ura.gov.sg/maps/?service=M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dmapper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09A8-41C7-90BA-1642-D975A4F5C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Tutorial for UBEM District Description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D115C-4FE5-3833-9FA8-38DBD7853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Created by Royden Soh Wei Jun, 11 June 2025</a:t>
            </a:r>
          </a:p>
        </p:txBody>
      </p:sp>
    </p:spTree>
    <p:extLst>
      <p:ext uri="{BB962C8B-B14F-4D97-AF65-F5344CB8AC3E}">
        <p14:creationId xmlns:p14="http://schemas.microsoft.com/office/powerpoint/2010/main" val="385016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1314-E61C-D952-7851-9F4D5CA06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ED6AD-02AD-4C8D-E8C7-61378443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2) Assign an archetype to each building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362EC-B5A3-C48B-636F-F1BDFA487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228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D87A27-4F77-D06E-F301-EBDE45898FD9}"/>
              </a:ext>
            </a:extLst>
          </p:cNvPr>
          <p:cNvSpPr txBox="1"/>
          <p:nvPr/>
        </p:nvSpPr>
        <p:spPr>
          <a:xfrm>
            <a:off x="7698659" y="6371304"/>
            <a:ext cx="432619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2) Assign an archetype to each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FF3B0-7E63-C612-4151-C0DE2F72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94" y="2195708"/>
            <a:ext cx="4473587" cy="1831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95C27-D298-42C2-3B37-72958950059D}"/>
              </a:ext>
            </a:extLst>
          </p:cNvPr>
          <p:cNvSpPr txBox="1"/>
          <p:nvPr/>
        </p:nvSpPr>
        <p:spPr>
          <a:xfrm>
            <a:off x="491613" y="363794"/>
            <a:ext cx="1126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 Rhino, create a layer or sub-layer for each building archetype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E4F23-15ED-357F-840B-7CDA0023A909}"/>
              </a:ext>
            </a:extLst>
          </p:cNvPr>
          <p:cNvSpPr txBox="1"/>
          <p:nvPr/>
        </p:nvSpPr>
        <p:spPr>
          <a:xfrm>
            <a:off x="791219" y="5397427"/>
            <a:ext cx="425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(example: Jurong Lake District where we suppose that these 5 archetypes will make up the entire district)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245D7-6279-F584-EC02-F9CBF7F8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9" y="1794544"/>
            <a:ext cx="5997677" cy="26337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1A396A-401F-6E79-A170-A6F0B12DF56B}"/>
              </a:ext>
            </a:extLst>
          </p:cNvPr>
          <p:cNvSpPr/>
          <p:nvPr/>
        </p:nvSpPr>
        <p:spPr>
          <a:xfrm>
            <a:off x="5083763" y="3375378"/>
            <a:ext cx="1414874" cy="504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1BB576-E91E-B01C-69F7-605B57EE4569}"/>
              </a:ext>
            </a:extLst>
          </p:cNvPr>
          <p:cNvCxnSpPr>
            <a:stCxn id="9" idx="3"/>
            <a:endCxn id="3" idx="1"/>
          </p:cNvCxnSpPr>
          <p:nvPr/>
        </p:nvCxnSpPr>
        <p:spPr>
          <a:xfrm flipV="1">
            <a:off x="6498637" y="3111442"/>
            <a:ext cx="787157" cy="516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457C-0E2A-80EA-5D95-F32CF5899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2B4973-004E-8631-7D6C-BC2710A29F02}"/>
              </a:ext>
            </a:extLst>
          </p:cNvPr>
          <p:cNvSpPr txBox="1"/>
          <p:nvPr/>
        </p:nvSpPr>
        <p:spPr>
          <a:xfrm>
            <a:off x="7698659" y="6371304"/>
            <a:ext cx="432619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2) Assign an archetype to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C68C1-1D93-F6AD-EBA5-7DDD01FBF7E0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For each building, assign it to the correct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Use the “</a:t>
            </a:r>
            <a:r>
              <a:rPr lang="en-SG" sz="2400" dirty="0" err="1"/>
              <a:t>ChangeLayer</a:t>
            </a:r>
            <a:r>
              <a:rPr lang="en-SG" sz="2400" dirty="0"/>
              <a:t>” command in Rhino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B5105-E21B-C47D-F19F-5C4C9229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4" y="2177432"/>
            <a:ext cx="4497947" cy="2720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4D02C-F93E-1B8B-D3B0-19EFBEF7A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84" y="2177432"/>
            <a:ext cx="4597287" cy="2733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A837714-2E36-2B18-A464-0B1D02FF31F8}"/>
              </a:ext>
            </a:extLst>
          </p:cNvPr>
          <p:cNvSpPr/>
          <p:nvPr/>
        </p:nvSpPr>
        <p:spPr>
          <a:xfrm>
            <a:off x="5518901" y="3347618"/>
            <a:ext cx="957943" cy="4354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067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2349-7616-5D63-248B-C4255E08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BB05B-A86D-81F2-0294-BAB4B16F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3) Use custom Grasshopper script to calculate GFA of each building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C32F7-A466-0B27-4E05-D8EE68AEE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162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07A3-63D9-4596-C456-48316BB00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8C428-B1C1-E862-E984-97F855E75AEE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AE255-EA47-C44E-40E3-2F53D17FE8AC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Open the Grasshopper file: Building GFA Calculator.gh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This “All Archetypes” part represents a copy-able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DE0F0-14DE-34AD-7F5C-66DA17A1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746"/>
            <a:ext cx="12192000" cy="40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68F3C-D193-65FB-26FC-3433DAE7D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33A2A-98ED-3EEC-4415-59B8BB6E5B35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84782-0CF4-F94E-8F4C-FAB80CD0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746"/>
            <a:ext cx="12192000" cy="4080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DC9DB-AD11-0D5D-496F-2C25EB84BCD9}"/>
              </a:ext>
            </a:extLst>
          </p:cNvPr>
          <p:cNvSpPr txBox="1"/>
          <p:nvPr/>
        </p:nvSpPr>
        <p:spPr>
          <a:xfrm>
            <a:off x="462116" y="98914"/>
            <a:ext cx="11267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3 main inputs to the module are required: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SG" sz="2400" dirty="0"/>
              <a:t>The ground plane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SG" sz="2400" dirty="0"/>
              <a:t>The </a:t>
            </a:r>
            <a:r>
              <a:rPr lang="en-SG" sz="2400" dirty="0" err="1"/>
              <a:t>Breps</a:t>
            </a:r>
            <a:r>
              <a:rPr lang="en-SG" sz="2400" dirty="0"/>
              <a:t> for the appropriate building massing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SG" sz="2400" dirty="0"/>
              <a:t>The floor to floor height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FBED14-BA50-59F5-B958-DDDD2166B559}"/>
              </a:ext>
            </a:extLst>
          </p:cNvPr>
          <p:cNvSpPr/>
          <p:nvPr/>
        </p:nvSpPr>
        <p:spPr>
          <a:xfrm>
            <a:off x="2852057" y="4746173"/>
            <a:ext cx="1273629" cy="690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1) Ground plane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160FF6-3FBA-7FB6-AC0C-530D470EF268}"/>
              </a:ext>
            </a:extLst>
          </p:cNvPr>
          <p:cNvSpPr/>
          <p:nvPr/>
        </p:nvSpPr>
        <p:spPr>
          <a:xfrm>
            <a:off x="881743" y="2394857"/>
            <a:ext cx="1556657" cy="8164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2) Archetype </a:t>
            </a:r>
            <a:r>
              <a:rPr lang="en-SG" dirty="0" err="1"/>
              <a:t>Breps</a:t>
            </a:r>
            <a:endParaRPr lang="en-S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DFF3B1-27C2-CF3B-84B1-91883EE579C6}"/>
              </a:ext>
            </a:extLst>
          </p:cNvPr>
          <p:cNvCxnSpPr/>
          <p:nvPr/>
        </p:nvCxnSpPr>
        <p:spPr>
          <a:xfrm flipV="1">
            <a:off x="4125686" y="4833257"/>
            <a:ext cx="631371" cy="2582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F7ABA1-ABD7-B33D-DDA6-C45D500F7A9E}"/>
              </a:ext>
            </a:extLst>
          </p:cNvPr>
          <p:cNvCxnSpPr/>
          <p:nvPr/>
        </p:nvCxnSpPr>
        <p:spPr>
          <a:xfrm>
            <a:off x="1687286" y="3254829"/>
            <a:ext cx="925285" cy="34834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D6A666-A127-C227-9D24-02BC5829FA6D}"/>
              </a:ext>
            </a:extLst>
          </p:cNvPr>
          <p:cNvSpPr/>
          <p:nvPr/>
        </p:nvSpPr>
        <p:spPr>
          <a:xfrm>
            <a:off x="462116" y="4389326"/>
            <a:ext cx="1556657" cy="8164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3) Floor to floor height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2D7D32-01D1-1F10-3DE4-C52EA8587920}"/>
              </a:ext>
            </a:extLst>
          </p:cNvPr>
          <p:cNvCxnSpPr/>
          <p:nvPr/>
        </p:nvCxnSpPr>
        <p:spPr>
          <a:xfrm flipV="1">
            <a:off x="2028825" y="4048125"/>
            <a:ext cx="409575" cy="78513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1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E99AC-88F8-D7F7-4977-0B8166CE9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66AA66-6B74-8DA0-67ED-AFBBDD0CC929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BBD4F-3A01-30C7-8594-A420C713CF94}"/>
              </a:ext>
            </a:extLst>
          </p:cNvPr>
          <p:cNvSpPr txBox="1"/>
          <p:nvPr/>
        </p:nvSpPr>
        <p:spPr>
          <a:xfrm>
            <a:off x="491613" y="363794"/>
            <a:ext cx="11267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Input 1: ground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Simply create a plane at z = 0 using the Rhino “Plane” command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Thus, this script assumes that the district is sitting on flat ground (unable to deal with uneven terrain)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B46E2-A5FA-BD98-B697-775DAF4F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8" y="1941561"/>
            <a:ext cx="10621857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A4380-BE9E-38FE-26A9-3A7C4E57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D412E8-2125-4B63-7762-5D1F2A1EA4FC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55A4D-D5F2-C0C3-A4AC-9EA69E93CD54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Input 1: ground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In Grasshopper, right click on the Surface component &gt; Set one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Then click on the created plane in Rhino to select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A5D65-7E78-50D7-7361-0FB03AB9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72" y="1773100"/>
            <a:ext cx="6128656" cy="43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2401-19BF-E6C7-E154-E8C36218D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84A19-D940-FFA3-CF64-D7126A5DC9E4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BE2A8-7D83-C163-8380-6AFF5EA7FB8F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Input 2: archetype </a:t>
            </a:r>
            <a:r>
              <a:rPr lang="en-SG" sz="2400" dirty="0" err="1"/>
              <a:t>Breps</a:t>
            </a:r>
            <a:endParaRPr lang="en-SG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In Grasshopper, right click on the </a:t>
            </a:r>
            <a:r>
              <a:rPr lang="en-SG" sz="2400" dirty="0" err="1"/>
              <a:t>Brep</a:t>
            </a:r>
            <a:r>
              <a:rPr lang="en-SG" sz="2400" dirty="0"/>
              <a:t> component &gt; Set Multiple </a:t>
            </a:r>
            <a:r>
              <a:rPr lang="en-SG" sz="2400" dirty="0" err="1"/>
              <a:t>Breps</a:t>
            </a:r>
            <a:r>
              <a:rPr lang="en-SG" sz="2400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DDC1E-67FC-28CB-9E67-4BE15A7A5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3" y="1463714"/>
            <a:ext cx="4761914" cy="45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1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32453-B447-B478-2153-40FF30D4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B32286-0A8F-EA23-452F-894F79B0C618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64443-3E93-F4A2-9C34-1755DA6D263D}"/>
              </a:ext>
            </a:extLst>
          </p:cNvPr>
          <p:cNvSpPr txBox="1"/>
          <p:nvPr/>
        </p:nvSpPr>
        <p:spPr>
          <a:xfrm>
            <a:off x="462116" y="363794"/>
            <a:ext cx="11267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Input 2: archetype </a:t>
            </a:r>
            <a:r>
              <a:rPr lang="en-SG" sz="2400" dirty="0" err="1"/>
              <a:t>Breps</a:t>
            </a:r>
            <a:endParaRPr lang="en-SG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In Rhino, select all the buildings that belong to the archetype being studied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In this case, the module is for “All Archetypes” so in this case with the Rhino layers structured in this manner, we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sz="2400" dirty="0"/>
              <a:t>Right-click on Proposed Massing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sz="2400" dirty="0"/>
              <a:t>Click on Select Sublayer Objects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sz="2400" dirty="0"/>
              <a:t>Press Enter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25FC5-6F2D-1FF6-FBDC-F4D6E913D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20" y="3233646"/>
            <a:ext cx="7450560" cy="24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A963-337A-142E-BECC-C15D8048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2364-40F3-5F6F-1021-18EE31C2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Basic Rhino3D understanding</a:t>
            </a:r>
          </a:p>
          <a:p>
            <a:r>
              <a:rPr lang="en-SG" dirty="0"/>
              <a:t>Basic Grasshopper understanding</a:t>
            </a:r>
          </a:p>
          <a:p>
            <a:r>
              <a:rPr lang="en-SG" dirty="0">
                <a:highlight>
                  <a:srgbClr val="FFFF00"/>
                </a:highlight>
              </a:rPr>
              <a:t>Anemone module </a:t>
            </a:r>
            <a:r>
              <a:rPr lang="en-SG" dirty="0"/>
              <a:t>downloaded for Grasshopper</a:t>
            </a:r>
          </a:p>
          <a:p>
            <a:pPr lvl="1"/>
            <a:r>
              <a:rPr lang="en-SG" dirty="0"/>
              <a:t>Version: Anemone 0.4</a:t>
            </a:r>
          </a:p>
          <a:p>
            <a:pPr lvl="1"/>
            <a:r>
              <a:rPr lang="en-SG" dirty="0"/>
              <a:t>https://www.food4rhino.com/en/app/anemone</a:t>
            </a:r>
          </a:p>
        </p:txBody>
      </p:sp>
    </p:spTree>
    <p:extLst>
      <p:ext uri="{BB962C8B-B14F-4D97-AF65-F5344CB8AC3E}">
        <p14:creationId xmlns:p14="http://schemas.microsoft.com/office/powerpoint/2010/main" val="422108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B8EDB-1C0F-2BAB-8B7F-F168A0EF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DBBCB-C688-42BA-3066-76F2465886B5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093A6-2A56-7B7F-5A51-822B7EE1386F}"/>
              </a:ext>
            </a:extLst>
          </p:cNvPr>
          <p:cNvSpPr txBox="1"/>
          <p:nvPr/>
        </p:nvSpPr>
        <p:spPr>
          <a:xfrm>
            <a:off x="462116" y="363794"/>
            <a:ext cx="11267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Input 2: archetype </a:t>
            </a:r>
            <a:r>
              <a:rPr lang="en-SG" sz="2400" dirty="0" err="1"/>
              <a:t>Breps</a:t>
            </a:r>
            <a:endParaRPr lang="en-SG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If for example, you only want to get the GFAs of buildings belonging to the Retail archetype,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Right click on the Retail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Click on Select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Press 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A57DE-2D04-4016-8AE8-47FBD1DD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73" y="3146718"/>
            <a:ext cx="7475453" cy="17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E0CD2-6836-C2F9-0552-7B1A9B48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07134E-5D4F-D73B-2E01-8CCEBC2B5674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804B2-109E-F57D-B56F-CF202B925F2D}"/>
              </a:ext>
            </a:extLst>
          </p:cNvPr>
          <p:cNvSpPr txBox="1"/>
          <p:nvPr/>
        </p:nvSpPr>
        <p:spPr>
          <a:xfrm>
            <a:off x="462116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Now numbers might appear, but we need to make sure that the calculation loop executes properly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Click the button to start the execution of the GFA calculation loop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3C3E4-F4C2-555C-ACCA-E6F13D6F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240"/>
            <a:ext cx="12192000" cy="39922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C2A04C-6D5A-1415-0354-4BBB713D4674}"/>
              </a:ext>
            </a:extLst>
          </p:cNvPr>
          <p:cNvSpPr/>
          <p:nvPr/>
        </p:nvSpPr>
        <p:spPr>
          <a:xfrm>
            <a:off x="790575" y="2209800"/>
            <a:ext cx="1495425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Loop button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16D9BE-7EDD-1278-E113-41DB37C257E5}"/>
              </a:ext>
            </a:extLst>
          </p:cNvPr>
          <p:cNvCxnSpPr>
            <a:stCxn id="6" idx="3"/>
          </p:cNvCxnSpPr>
          <p:nvPr/>
        </p:nvCxnSpPr>
        <p:spPr>
          <a:xfrm flipV="1">
            <a:off x="2286000" y="2381250"/>
            <a:ext cx="1200150" cy="13335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8E05692-1F00-3D9F-D22E-CD2BC5C45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4365990"/>
            <a:ext cx="3600450" cy="200531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104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FC641-4A45-29B3-5CD6-4A9F209E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4B88A-C80D-D84C-F146-7C53B9359454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87D5A-04E2-A2C1-1A6D-0A0C9F2CEA78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Now we look at the right side of the Grasshopper module where the GFA results have been calculated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4E5CC-FE64-0602-3B41-BD46227A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240"/>
            <a:ext cx="12192000" cy="399228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1DA262-FB43-3612-47A2-085FB5585C72}"/>
              </a:ext>
            </a:extLst>
          </p:cNvPr>
          <p:cNvSpPr/>
          <p:nvPr/>
        </p:nvSpPr>
        <p:spPr>
          <a:xfrm>
            <a:off x="10248899" y="3107871"/>
            <a:ext cx="1632858" cy="642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Results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514C44-2033-A3DA-95CD-8ED202B10896}"/>
              </a:ext>
            </a:extLst>
          </p:cNvPr>
          <p:cNvSpPr/>
          <p:nvPr/>
        </p:nvSpPr>
        <p:spPr>
          <a:xfrm>
            <a:off x="10014857" y="1817914"/>
            <a:ext cx="2100943" cy="11212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044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E32A5-3C53-3318-B10F-DABD0DC8F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ABB01-3D12-1710-FFC1-46FE6633A533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54DFC-0127-EC71-5A88-D1EEC6C75251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Due to some funny way that Grasshopper operates, a null value will be introduced into the list under “CFA total for each building”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 this case, it appears at #55 (will be different for each case)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B597F-BAEB-AD33-430E-A86542EC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1562470"/>
            <a:ext cx="10123714" cy="46641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DEAA8D-8E34-F514-DF97-47841C053BE3}"/>
              </a:ext>
            </a:extLst>
          </p:cNvPr>
          <p:cNvSpPr/>
          <p:nvPr/>
        </p:nvSpPr>
        <p:spPr>
          <a:xfrm>
            <a:off x="5279570" y="3298001"/>
            <a:ext cx="2188029" cy="642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Null value (in this case, at #55)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C0F826-A515-8558-A122-2878715434A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656114" y="3619130"/>
            <a:ext cx="2623456" cy="14862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2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547DB-D003-B21B-117E-C250173C6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3BE5C-FADC-0181-4D25-AF8297F3EC9F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C9E78-58E2-9E91-B74F-87F5DA0F73C8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We need to manually resolve this by stating the correct serial number to replace with a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 this case, we use 55.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1691E-7E46-CE61-9BE9-BC4F4BF4D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1562470"/>
            <a:ext cx="10123714" cy="46641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20B9A8-2270-97DF-DA3F-1BB57D27C00E}"/>
              </a:ext>
            </a:extLst>
          </p:cNvPr>
          <p:cNvSpPr/>
          <p:nvPr/>
        </p:nvSpPr>
        <p:spPr>
          <a:xfrm>
            <a:off x="5236027" y="2262056"/>
            <a:ext cx="2046515" cy="10014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Change the serial number (in this case, to 55)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99A9FE-CC6D-7524-C7F5-A34D7D7BA7A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660491" y="3263542"/>
            <a:ext cx="1598794" cy="212488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FA40-C542-1E10-0D29-6FF9BF650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E3780-8F82-5003-170C-880DE7F112B7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7B7A1-ACA8-A72B-49E3-F161B20FFC58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A list of only numbers will then be generated, representing the CFA of every building, </a:t>
            </a:r>
            <a:r>
              <a:rPr lang="en-SG" sz="2400" b="1" i="1" dirty="0"/>
              <a:t>individually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CE423-0065-6DFE-4621-123438E3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1" y="1194791"/>
            <a:ext cx="11157857" cy="511654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1D7CC-0849-38F4-1FBD-24867F796283}"/>
              </a:ext>
            </a:extLst>
          </p:cNvPr>
          <p:cNvSpPr/>
          <p:nvPr/>
        </p:nvSpPr>
        <p:spPr>
          <a:xfrm>
            <a:off x="6125497" y="2025788"/>
            <a:ext cx="2046515" cy="10014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List of individual building CFAs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60AE19-0161-E275-5630-CB5A71BE598C}"/>
              </a:ext>
            </a:extLst>
          </p:cNvPr>
          <p:cNvCxnSpPr>
            <a:stCxn id="6" idx="2"/>
          </p:cNvCxnSpPr>
          <p:nvPr/>
        </p:nvCxnSpPr>
        <p:spPr>
          <a:xfrm flipH="1">
            <a:off x="7148754" y="3027274"/>
            <a:ext cx="1" cy="81538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56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D134-CD0A-6885-7AD6-DB04DF76E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A8637F-BA33-39D1-E64E-646B5D3548A2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4A5F0-25D5-A2AC-E95F-31AF1DA5554E}"/>
              </a:ext>
            </a:extLst>
          </p:cNvPr>
          <p:cNvSpPr txBox="1"/>
          <p:nvPr/>
        </p:nvSpPr>
        <p:spPr>
          <a:xfrm>
            <a:off x="491613" y="363794"/>
            <a:ext cx="1126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Sanity check, the CFA total across all the selected buildings should match</a:t>
            </a:r>
            <a:endParaRPr lang="en-SG" sz="24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38348-B3FB-1AB0-63B0-ACFB263E8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1" y="1194791"/>
            <a:ext cx="11157857" cy="511654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86E118-3765-6F9E-C91B-C9B1CBE2F005}"/>
              </a:ext>
            </a:extLst>
          </p:cNvPr>
          <p:cNvSpPr/>
          <p:nvPr/>
        </p:nvSpPr>
        <p:spPr>
          <a:xfrm>
            <a:off x="6125497" y="1529318"/>
            <a:ext cx="2046515" cy="7897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CFA total should match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56A90E0-A21C-0420-6110-74D8A29DC11F}"/>
              </a:ext>
            </a:extLst>
          </p:cNvPr>
          <p:cNvCxnSpPr>
            <a:cxnSpLocks/>
          </p:cNvCxnSpPr>
          <p:nvPr/>
        </p:nvCxnSpPr>
        <p:spPr>
          <a:xfrm>
            <a:off x="3526971" y="2503714"/>
            <a:ext cx="7032172" cy="1752600"/>
          </a:xfrm>
          <a:prstGeom prst="bentConnector3">
            <a:avLst>
              <a:gd name="adj1" fmla="val 99969"/>
            </a:avLst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21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1125F-2AA7-8E3B-E79F-3DF1C101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9806B-83DE-2F3A-3E3D-83A49F013955}"/>
              </a:ext>
            </a:extLst>
          </p:cNvPr>
          <p:cNvSpPr txBox="1"/>
          <p:nvPr/>
        </p:nvSpPr>
        <p:spPr>
          <a:xfrm>
            <a:off x="4660491" y="6371304"/>
            <a:ext cx="735453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3) Use custom Grasshopper script to calculate GFA of each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2CE21-DBE8-19D0-08F3-944A7C8C6EC1}"/>
              </a:ext>
            </a:extLst>
          </p:cNvPr>
          <p:cNvSpPr txBox="1"/>
          <p:nvPr/>
        </p:nvSpPr>
        <p:spPr>
          <a:xfrm>
            <a:off x="517071" y="-5538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So in summary, we now have, for all the selected buildings in this module: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SG" sz="2400" dirty="0"/>
              <a:t>The total CFA across all the buildings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SG" sz="2400" dirty="0"/>
              <a:t>The list of individual building CFAs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A65E1-62FA-CB65-CAE8-3BD68FBD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1" y="1194791"/>
            <a:ext cx="11157857" cy="511654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1D787A-0CEE-C65B-A280-562685BAEC4F}"/>
              </a:ext>
            </a:extLst>
          </p:cNvPr>
          <p:cNvSpPr/>
          <p:nvPr/>
        </p:nvSpPr>
        <p:spPr>
          <a:xfrm>
            <a:off x="6125497" y="2025788"/>
            <a:ext cx="2046515" cy="10014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2) List of individual building CFAs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90DAB8-036F-578B-1E4C-AE98432F3BD3}"/>
              </a:ext>
            </a:extLst>
          </p:cNvPr>
          <p:cNvCxnSpPr>
            <a:stCxn id="6" idx="2"/>
          </p:cNvCxnSpPr>
          <p:nvPr/>
        </p:nvCxnSpPr>
        <p:spPr>
          <a:xfrm flipH="1">
            <a:off x="7148754" y="3027274"/>
            <a:ext cx="1" cy="81538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76FCAA-8309-03FD-FDC4-E8B7013930B1}"/>
              </a:ext>
            </a:extLst>
          </p:cNvPr>
          <p:cNvSpPr/>
          <p:nvPr/>
        </p:nvSpPr>
        <p:spPr>
          <a:xfrm>
            <a:off x="1599323" y="2395120"/>
            <a:ext cx="2299577" cy="749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1) Total CFA across all buildings</a:t>
            </a:r>
          </a:p>
        </p:txBody>
      </p:sp>
    </p:spTree>
    <p:extLst>
      <p:ext uri="{BB962C8B-B14F-4D97-AF65-F5344CB8AC3E}">
        <p14:creationId xmlns:p14="http://schemas.microsoft.com/office/powerpoint/2010/main" val="178702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23B5-615D-8BA9-795D-55E884EE3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1B0ABD-D466-DCBD-51A7-60C4CD5A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3.5) Using the Grasshopper script on each archetype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0ACCF-430C-57C5-54B2-97397ACC7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472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FCD9-9E6F-8D8E-5867-773CC91D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3FDB9-F46B-03D5-2891-AFBECFF6DE6D}"/>
              </a:ext>
            </a:extLst>
          </p:cNvPr>
          <p:cNvSpPr txBox="1"/>
          <p:nvPr/>
        </p:nvSpPr>
        <p:spPr>
          <a:xfrm>
            <a:off x="6296525" y="6371304"/>
            <a:ext cx="571849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3.5) Using the Grasshopper script on each archetype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495F5-54FA-F770-2A9E-41C70CE1237C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The example shown in Step 3 was for “All Archetypes”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To do it for each archetype separately, simply copy and paste the module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B2E3B-AAD0-A3A2-1A03-5E7C984F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" y="1805211"/>
            <a:ext cx="5504917" cy="376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03B42-FBAE-66A4-667F-63741458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70" y="1805210"/>
            <a:ext cx="5504917" cy="3768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27F582-D743-0409-AF25-31C9CE75B064}"/>
              </a:ext>
            </a:extLst>
          </p:cNvPr>
          <p:cNvSpPr/>
          <p:nvPr/>
        </p:nvSpPr>
        <p:spPr>
          <a:xfrm>
            <a:off x="491613" y="3606583"/>
            <a:ext cx="5504917" cy="1966902"/>
          </a:xfrm>
          <a:prstGeom prst="rect">
            <a:avLst/>
          </a:prstGeom>
          <a:solidFill>
            <a:srgbClr val="D4D0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CEC6823-0A53-E74F-57C0-3CCC87C70B9E}"/>
              </a:ext>
            </a:extLst>
          </p:cNvPr>
          <p:cNvSpPr/>
          <p:nvPr/>
        </p:nvSpPr>
        <p:spPr>
          <a:xfrm>
            <a:off x="2999873" y="3713747"/>
            <a:ext cx="409074" cy="11790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3A56A2-9A90-4BC5-AF48-FC5A1184C8E0}"/>
              </a:ext>
            </a:extLst>
          </p:cNvPr>
          <p:cNvSpPr/>
          <p:nvPr/>
        </p:nvSpPr>
        <p:spPr>
          <a:xfrm>
            <a:off x="3539686" y="3777915"/>
            <a:ext cx="2326105" cy="14758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Copy and paste the module somewhere else in the Grasshopper script</a:t>
            </a:r>
          </a:p>
        </p:txBody>
      </p:sp>
    </p:spTree>
    <p:extLst>
      <p:ext uri="{BB962C8B-B14F-4D97-AF65-F5344CB8AC3E}">
        <p14:creationId xmlns:p14="http://schemas.microsoft.com/office/powerpoint/2010/main" val="239678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A918-0AA9-69B8-EDFD-F120361F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Overall </a:t>
            </a:r>
            <a:r>
              <a:rPr lang="en-SG" dirty="0"/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6549-E3AF-8264-645E-A12F8304E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SG" dirty="0"/>
              <a:t>Create (or get existing) district massing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/>
              <a:t>Assign an archetype to each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/>
              <a:t>Use custom Grasshopper script to calculate GFA of each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/>
              <a:t>Copy data to excel sheet (</a:t>
            </a:r>
            <a:r>
              <a:rPr lang="en-US" dirty="0"/>
              <a:t>District Individual Building GFAs.xlsx</a:t>
            </a:r>
            <a:r>
              <a:rPr lang="en-SG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/>
              <a:t>Run </a:t>
            </a:r>
            <a:r>
              <a:rPr lang="en-SG" dirty="0" err="1"/>
              <a:t>EC_district</a:t>
            </a:r>
            <a:r>
              <a:rPr lang="en-SG" dirty="0"/>
              <a:t> Python scripts</a:t>
            </a:r>
          </a:p>
        </p:txBody>
      </p:sp>
    </p:spTree>
    <p:extLst>
      <p:ext uri="{BB962C8B-B14F-4D97-AF65-F5344CB8AC3E}">
        <p14:creationId xmlns:p14="http://schemas.microsoft.com/office/powerpoint/2010/main" val="3271627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7C9FC-BE6B-8029-A2CA-2F43AC0B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43A2BD-50D0-0266-6A01-195A90741105}"/>
              </a:ext>
            </a:extLst>
          </p:cNvPr>
          <p:cNvSpPr txBox="1"/>
          <p:nvPr/>
        </p:nvSpPr>
        <p:spPr>
          <a:xfrm>
            <a:off x="6296525" y="6371304"/>
            <a:ext cx="571849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3.5) Using the Grasshopper script on each archetype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BB4AB-4750-2E52-D980-0F312A4E55B7}"/>
              </a:ext>
            </a:extLst>
          </p:cNvPr>
          <p:cNvSpPr txBox="1"/>
          <p:nvPr/>
        </p:nvSpPr>
        <p:spPr>
          <a:xfrm>
            <a:off x="491613" y="363794"/>
            <a:ext cx="1126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Change the module label so you don’t get confused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561B-ABFF-E930-4329-F2069EB0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08" y="1433511"/>
            <a:ext cx="5795186" cy="399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F12B3-81B0-3E3E-5B07-77BDA142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6" y="1433512"/>
            <a:ext cx="5721256" cy="39909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9E4149C-AADA-38F0-CB8B-A3BDBA069B81}"/>
              </a:ext>
            </a:extLst>
          </p:cNvPr>
          <p:cNvSpPr/>
          <p:nvPr/>
        </p:nvSpPr>
        <p:spPr>
          <a:xfrm>
            <a:off x="232606" y="4362450"/>
            <a:ext cx="99060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DE89F7-3994-065C-24CC-E1589ADFEB75}"/>
              </a:ext>
            </a:extLst>
          </p:cNvPr>
          <p:cNvSpPr/>
          <p:nvPr/>
        </p:nvSpPr>
        <p:spPr>
          <a:xfrm>
            <a:off x="6158689" y="4362450"/>
            <a:ext cx="623111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00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B55B-F89F-31EF-5AAE-B1BAA524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69C3A-96B8-1C8C-6F9A-16F605417D97}"/>
              </a:ext>
            </a:extLst>
          </p:cNvPr>
          <p:cNvSpPr txBox="1"/>
          <p:nvPr/>
        </p:nvSpPr>
        <p:spPr>
          <a:xfrm>
            <a:off x="6296525" y="6371304"/>
            <a:ext cx="571849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3.5) Using the Grasshopper script on each archetype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89857-5808-690B-6946-2C630F64B6E7}"/>
              </a:ext>
            </a:extLst>
          </p:cNvPr>
          <p:cNvSpPr txBox="1"/>
          <p:nvPr/>
        </p:nvSpPr>
        <p:spPr>
          <a:xfrm>
            <a:off x="491613" y="363794"/>
            <a:ext cx="11267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The ground plane is assumed to be the same, and hence no change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You only need to change: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select only the appropriate </a:t>
            </a:r>
            <a:r>
              <a:rPr lang="en-SG" sz="2400" dirty="0" err="1"/>
              <a:t>Breps</a:t>
            </a:r>
            <a:r>
              <a:rPr lang="en-SG" sz="2400" dirty="0"/>
              <a:t> (in this case, HDB </a:t>
            </a:r>
            <a:r>
              <a:rPr lang="en-SG" sz="2400" dirty="0" err="1"/>
              <a:t>Breps</a:t>
            </a:r>
            <a:r>
              <a:rPr lang="en-SG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The floor to floor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73A9A-B1E1-9461-2026-EA302BBA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795"/>
            <a:ext cx="12192000" cy="4281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DEAE37-BA19-0AD0-8FEE-E3CB60FED83B}"/>
              </a:ext>
            </a:extLst>
          </p:cNvPr>
          <p:cNvSpPr/>
          <p:nvPr/>
        </p:nvSpPr>
        <p:spPr>
          <a:xfrm>
            <a:off x="7524750" y="2302786"/>
            <a:ext cx="2895600" cy="19389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995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86FB1-25C7-4657-56D1-ED6E2B09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97D5C-A48B-63EB-5A0A-225FFD5A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4) Copy data to excel sheet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180C0-8519-7A7E-7626-CB87FB348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148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4DEAA-894C-2353-64FA-6DEB6F20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E12829-DC9F-797E-1B38-733B13B0907F}"/>
              </a:ext>
            </a:extLst>
          </p:cNvPr>
          <p:cNvSpPr txBox="1"/>
          <p:nvPr/>
        </p:nvSpPr>
        <p:spPr>
          <a:xfrm>
            <a:off x="8829367" y="6371304"/>
            <a:ext cx="31856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4) Copy data to excel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DC5D2-75AE-0D95-1BD9-6B547504EF07}"/>
              </a:ext>
            </a:extLst>
          </p:cNvPr>
          <p:cNvSpPr txBox="1"/>
          <p:nvPr/>
        </p:nvSpPr>
        <p:spPr>
          <a:xfrm>
            <a:off x="491613" y="363794"/>
            <a:ext cx="1126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Copy the individual building CFAs by right clicking on the list &gt; Copy Data Only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D2EDB-C54F-F699-500E-F7DDBE24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54" y="900824"/>
            <a:ext cx="10309891" cy="53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0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907E0-41CF-C11F-93CD-4DF0B270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9C73B-03A5-E754-1396-C10298E054CD}"/>
              </a:ext>
            </a:extLst>
          </p:cNvPr>
          <p:cNvSpPr txBox="1"/>
          <p:nvPr/>
        </p:nvSpPr>
        <p:spPr>
          <a:xfrm>
            <a:off x="8829367" y="6371304"/>
            <a:ext cx="31856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4) Copy data to excel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C76ACE-2FE7-28F5-805D-E29AB9640A44}"/>
              </a:ext>
            </a:extLst>
          </p:cNvPr>
          <p:cNvSpPr txBox="1"/>
          <p:nvPr/>
        </p:nvSpPr>
        <p:spPr>
          <a:xfrm>
            <a:off x="491613" y="363794"/>
            <a:ext cx="1126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Open data/District Individual Building GFAs.xlsx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08A59-256D-41BC-5165-8423E581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8" y="2476289"/>
            <a:ext cx="5890137" cy="240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77670-66A9-62E9-2784-7CD7CAA0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97" y="1800014"/>
            <a:ext cx="3911875" cy="39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15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DDBA-9B23-5965-28C2-165E941D7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FEE8F6-73CE-53B4-DAF8-9DD6A167EDFC}"/>
              </a:ext>
            </a:extLst>
          </p:cNvPr>
          <p:cNvSpPr txBox="1"/>
          <p:nvPr/>
        </p:nvSpPr>
        <p:spPr>
          <a:xfrm>
            <a:off x="8829367" y="6371304"/>
            <a:ext cx="31856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4) Copy data to excel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901F7-0224-63FC-5CC8-1EBBE98D4998}"/>
              </a:ext>
            </a:extLst>
          </p:cNvPr>
          <p:cNvSpPr txBox="1"/>
          <p:nvPr/>
        </p:nvSpPr>
        <p:spPr>
          <a:xfrm>
            <a:off x="491613" y="363794"/>
            <a:ext cx="1126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Paste the data under the “Individual Building GFA” column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E683-472D-FD92-C28B-78D64CE5E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93" y="1276168"/>
            <a:ext cx="4034013" cy="41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1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6731-5E21-B38F-B569-27E216DC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FF1DED-7211-888F-2F9D-65ACAD54B84D}"/>
              </a:ext>
            </a:extLst>
          </p:cNvPr>
          <p:cNvSpPr txBox="1"/>
          <p:nvPr/>
        </p:nvSpPr>
        <p:spPr>
          <a:xfrm>
            <a:off x="8829367" y="6371304"/>
            <a:ext cx="31856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4) Copy data to excel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CA624-906C-D66F-BDE9-C763E0312D1F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In this case, the GFAs were copied from a module in the Grasshopper script dealing with only HDB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Hence, we fill in “HDB” under the “Archetype” column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57F5F-5C40-C6B3-BD6C-9595A30FD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11" y="1564123"/>
            <a:ext cx="2819577" cy="44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3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F6CC-B469-9278-29C2-FDE6E1ABB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E62ACD-AA31-AC17-18E0-6E9FFA3C0D7F}"/>
              </a:ext>
            </a:extLst>
          </p:cNvPr>
          <p:cNvSpPr txBox="1"/>
          <p:nvPr/>
        </p:nvSpPr>
        <p:spPr>
          <a:xfrm>
            <a:off x="8829367" y="6371304"/>
            <a:ext cx="31856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4) Copy data to excel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8E240-BD42-2380-5939-0303165FE3EF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Feel free to delete the entry where the GFA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For the case of embodied carbon only, this is not necessary but it is still good practice to do 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7113C-4A74-371A-BF30-E64B9F40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86" y="1659373"/>
            <a:ext cx="2819577" cy="4451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D81814-32E2-9123-8A01-D28A18882A25}"/>
              </a:ext>
            </a:extLst>
          </p:cNvPr>
          <p:cNvSpPr/>
          <p:nvPr/>
        </p:nvSpPr>
        <p:spPr>
          <a:xfrm>
            <a:off x="1924050" y="3952875"/>
            <a:ext cx="2905213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4DC1C3-73B2-CB29-EF51-96BEB2365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11" y="1659373"/>
            <a:ext cx="2789055" cy="4451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A03C0B-23A3-CE48-AAC2-B80A50B1D29C}"/>
              </a:ext>
            </a:extLst>
          </p:cNvPr>
          <p:cNvSpPr txBox="1"/>
          <p:nvPr/>
        </p:nvSpPr>
        <p:spPr>
          <a:xfrm>
            <a:off x="853563" y="3691235"/>
            <a:ext cx="95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</a:rPr>
              <a:t>Delete GFA = 0 entry!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ADFD74-D4BB-FCAA-2C9B-150BE9FC42B3}"/>
              </a:ext>
            </a:extLst>
          </p:cNvPr>
          <p:cNvSpPr/>
          <p:nvPr/>
        </p:nvSpPr>
        <p:spPr>
          <a:xfrm>
            <a:off x="5267325" y="3576935"/>
            <a:ext cx="1295400" cy="523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3228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09FA4-89D2-AD3C-3169-29D8BD35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52187D-8FC9-E4AB-F84C-39E9BB0B7C2A}"/>
              </a:ext>
            </a:extLst>
          </p:cNvPr>
          <p:cNvSpPr txBox="1"/>
          <p:nvPr/>
        </p:nvSpPr>
        <p:spPr>
          <a:xfrm>
            <a:off x="8829367" y="6371304"/>
            <a:ext cx="31856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4) Copy data to excel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D74D3-1B67-5398-214A-FBD017954CD6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Copy in the rest of the archetypes until you have a complete description of the district being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Remember to delete GFA = 0 entries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1F617-828A-894B-2089-1A4A65D9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46" y="1564123"/>
            <a:ext cx="2214379" cy="51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6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3B9C4-7C65-98AC-F04F-8E74E371B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CC22D-08E6-D662-ED6F-1B82CA7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5) Run </a:t>
            </a:r>
            <a:r>
              <a:rPr lang="en-SG" dirty="0" err="1"/>
              <a:t>EC_district</a:t>
            </a:r>
            <a:r>
              <a:rPr lang="en-SG" dirty="0"/>
              <a:t> Python scripts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104CF-3F40-9905-3B48-B28616833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578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1A3C33-2D34-06CD-81DB-910032D4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1) Create/Get district massing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5E043-4684-41F2-698E-BDBD45053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6345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26A4-A60C-960A-51F7-50B62355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6DE8F5-9EDC-7442-AC55-2AB38FA8F8BB}"/>
              </a:ext>
            </a:extLst>
          </p:cNvPr>
          <p:cNvSpPr txBox="1"/>
          <p:nvPr/>
        </p:nvSpPr>
        <p:spPr>
          <a:xfrm>
            <a:off x="8219769" y="6371304"/>
            <a:ext cx="3795252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5) Run </a:t>
            </a:r>
            <a:r>
              <a:rPr lang="en-SG" b="1" dirty="0" err="1"/>
              <a:t>EC_district</a:t>
            </a:r>
            <a:r>
              <a:rPr lang="en-SG" b="1" dirty="0"/>
              <a:t> Python scripts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663CC-0996-D0FE-8409-8A8E267C0E09}"/>
              </a:ext>
            </a:extLst>
          </p:cNvPr>
          <p:cNvSpPr txBox="1"/>
          <p:nvPr/>
        </p:nvSpPr>
        <p:spPr>
          <a:xfrm>
            <a:off x="491613" y="363794"/>
            <a:ext cx="11267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This consists of 2 scripts in the </a:t>
            </a:r>
            <a:r>
              <a:rPr lang="en-SG" sz="2400" b="1" i="1" dirty="0" err="1"/>
              <a:t>src</a:t>
            </a:r>
            <a:r>
              <a:rPr lang="en-SG" sz="2400" dirty="0"/>
              <a:t> folder: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EC_district_execution.py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EC_district_results.py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Follow the Python_Documentation.md file for more detailed instructions on how to use </a:t>
            </a:r>
            <a:r>
              <a:rPr lang="en-SG" sz="2400"/>
              <a:t>these scripts.</a:t>
            </a:r>
          </a:p>
        </p:txBody>
      </p:sp>
    </p:spTree>
    <p:extLst>
      <p:ext uri="{BB962C8B-B14F-4D97-AF65-F5344CB8AC3E}">
        <p14:creationId xmlns:p14="http://schemas.microsoft.com/office/powerpoint/2010/main" val="387649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EC67-32AE-6ABA-E2D2-15218F79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23E023-3DC9-B9A5-FBA7-2FF050672CA5}"/>
              </a:ext>
            </a:extLst>
          </p:cNvPr>
          <p:cNvSpPr txBox="1"/>
          <p:nvPr/>
        </p:nvSpPr>
        <p:spPr>
          <a:xfrm>
            <a:off x="8406580" y="6331974"/>
            <a:ext cx="3598607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1) Create/Get district massing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7FCBD-CD06-EC71-FB33-FBA387D36B4E}"/>
              </a:ext>
            </a:extLst>
          </p:cNvPr>
          <p:cNvSpPr txBox="1"/>
          <p:nvPr/>
        </p:nvSpPr>
        <p:spPr>
          <a:xfrm>
            <a:off x="491613" y="363794"/>
            <a:ext cx="11267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If you already have the massing of the district you want to study, great! Go to step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Some cases for this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An existing (already constructed)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400" dirty="0"/>
              <a:t>Confirmed plans for an upcoming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Otherwise…</a:t>
            </a:r>
          </a:p>
        </p:txBody>
      </p:sp>
    </p:spTree>
    <p:extLst>
      <p:ext uri="{BB962C8B-B14F-4D97-AF65-F5344CB8AC3E}">
        <p14:creationId xmlns:p14="http://schemas.microsoft.com/office/powerpoint/2010/main" val="203691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B051-36AF-FB15-EF5D-54779D04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E2DA02-B026-99EF-A36C-FF507BBB24A8}"/>
              </a:ext>
            </a:extLst>
          </p:cNvPr>
          <p:cNvSpPr txBox="1"/>
          <p:nvPr/>
        </p:nvSpPr>
        <p:spPr>
          <a:xfrm>
            <a:off x="8406580" y="6331974"/>
            <a:ext cx="3598607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1) Create/Get district massing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90995-3D44-12D5-B461-CE8AB5FDBB57}"/>
              </a:ext>
            </a:extLst>
          </p:cNvPr>
          <p:cNvSpPr txBox="1"/>
          <p:nvPr/>
        </p:nvSpPr>
        <p:spPr>
          <a:xfrm>
            <a:off x="491613" y="363794"/>
            <a:ext cx="11267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If you need to create a plausible district massing, here are some guidelines for the Singapore context: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Get the latest Master Plan from </a:t>
            </a:r>
            <a:r>
              <a:rPr lang="en-SG" sz="2400" dirty="0">
                <a:hlinkClick r:id="rId2"/>
              </a:rPr>
              <a:t>https://eservice.ura.gov.sg/maps/?service=MP</a:t>
            </a:r>
            <a:r>
              <a:rPr lang="en-SG" sz="2400" dirty="0"/>
              <a:t>. Screenshot, import into Rhino, and ensure the image is scaled appropriately to reflect real world dimensions.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14A6F-9D66-A262-7E3B-69941C78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55" y="2302785"/>
            <a:ext cx="6626942" cy="35858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7C38CB-48E5-65F4-44A2-B9B15D3D9575}"/>
              </a:ext>
            </a:extLst>
          </p:cNvPr>
          <p:cNvSpPr/>
          <p:nvPr/>
        </p:nvSpPr>
        <p:spPr>
          <a:xfrm>
            <a:off x="8942439" y="4306529"/>
            <a:ext cx="2531806" cy="14256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Ensure proper scaling in Rhino by including the Master Plan scale in the screenshot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10258E-2EAF-2185-8DD0-B42E5F0BC15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170606" y="5019368"/>
            <a:ext cx="771833" cy="7128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2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44F71-C767-A8EA-CDF7-5743F415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73879-B222-A5D0-599D-DD3A78C3279A}"/>
              </a:ext>
            </a:extLst>
          </p:cNvPr>
          <p:cNvSpPr txBox="1"/>
          <p:nvPr/>
        </p:nvSpPr>
        <p:spPr>
          <a:xfrm>
            <a:off x="8406580" y="6331974"/>
            <a:ext cx="3598607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1) Create/Get district massing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521D3-88DF-8868-98FD-CCE3AE107EC9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If analysing an upcoming district, check the URA website to see if any GFA guidelines or regulations are released. These are constraints that must be followed.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AABF8-146B-5BA7-4483-63574FCD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9" y="1852338"/>
            <a:ext cx="8097380" cy="340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BB4FA4-E058-1BBA-5A53-75BFC72CCDA5}"/>
              </a:ext>
            </a:extLst>
          </p:cNvPr>
          <p:cNvSpPr txBox="1"/>
          <p:nvPr/>
        </p:nvSpPr>
        <p:spPr>
          <a:xfrm>
            <a:off x="791219" y="5397427"/>
            <a:ext cx="42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(example: Technical Conditions of Tender for Jurong Lake District)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948656-05FD-BB29-CB17-79D434D573A7}"/>
              </a:ext>
            </a:extLst>
          </p:cNvPr>
          <p:cNvSpPr/>
          <p:nvPr/>
        </p:nvSpPr>
        <p:spPr>
          <a:xfrm>
            <a:off x="9025317" y="2368865"/>
            <a:ext cx="2133600" cy="738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District-wide GFA restrictions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E386A4-3AFE-89EC-7F0A-EF927F578444}"/>
              </a:ext>
            </a:extLst>
          </p:cNvPr>
          <p:cNvSpPr/>
          <p:nvPr/>
        </p:nvSpPr>
        <p:spPr>
          <a:xfrm>
            <a:off x="9025317" y="3497605"/>
            <a:ext cx="2133600" cy="738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Office GFA restrictions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4847BE-93CF-49E9-EEA5-73ACD63DB4BC}"/>
              </a:ext>
            </a:extLst>
          </p:cNvPr>
          <p:cNvCxnSpPr>
            <a:stCxn id="6" idx="1"/>
          </p:cNvCxnSpPr>
          <p:nvPr/>
        </p:nvCxnSpPr>
        <p:spPr>
          <a:xfrm flipH="1">
            <a:off x="7234248" y="2738192"/>
            <a:ext cx="1791069" cy="1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F2F06D-8596-17C8-195D-1D4C83DB86A7}"/>
              </a:ext>
            </a:extLst>
          </p:cNvPr>
          <p:cNvCxnSpPr/>
          <p:nvPr/>
        </p:nvCxnSpPr>
        <p:spPr>
          <a:xfrm flipH="1">
            <a:off x="7234247" y="3866132"/>
            <a:ext cx="1791069" cy="1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7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F3D28-3E24-7674-2B14-F8A729D8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BF04B0-C219-FB1A-3623-93F75282BAEA}"/>
              </a:ext>
            </a:extLst>
          </p:cNvPr>
          <p:cNvSpPr txBox="1"/>
          <p:nvPr/>
        </p:nvSpPr>
        <p:spPr>
          <a:xfrm>
            <a:off x="8406580" y="6331974"/>
            <a:ext cx="3598607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1) Create/Get district massing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D629B-E35F-ED1B-4CA1-BAB575DA3585}"/>
              </a:ext>
            </a:extLst>
          </p:cNvPr>
          <p:cNvSpPr txBox="1"/>
          <p:nvPr/>
        </p:nvSpPr>
        <p:spPr>
          <a:xfrm>
            <a:off x="491613" y="363794"/>
            <a:ext cx="1126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If analysing an upcoming district, check the URA website to see if any GFA guidelines or regulations are released. These are constraints that must be followed.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19EC5-F515-DE4E-2066-4CA7FB28F8A0}"/>
              </a:ext>
            </a:extLst>
          </p:cNvPr>
          <p:cNvSpPr/>
          <p:nvPr/>
        </p:nvSpPr>
        <p:spPr>
          <a:xfrm>
            <a:off x="9000731" y="2690347"/>
            <a:ext cx="2133600" cy="738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Residential GFA restrictions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BBD262-7F22-DB5F-80E2-07E7106E95A6}"/>
              </a:ext>
            </a:extLst>
          </p:cNvPr>
          <p:cNvCxnSpPr>
            <a:stCxn id="6" idx="1"/>
          </p:cNvCxnSpPr>
          <p:nvPr/>
        </p:nvCxnSpPr>
        <p:spPr>
          <a:xfrm flipH="1">
            <a:off x="7209662" y="3059674"/>
            <a:ext cx="1791069" cy="1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B4A5D93-2E6C-9337-7732-CD3B5124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640"/>
          <a:stretch>
            <a:fillRect/>
          </a:stretch>
        </p:blipFill>
        <p:spPr>
          <a:xfrm>
            <a:off x="840380" y="2078700"/>
            <a:ext cx="6369282" cy="21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F32DD-F9FE-DF86-1621-17819022BD48}"/>
              </a:ext>
            </a:extLst>
          </p:cNvPr>
          <p:cNvSpPr txBox="1"/>
          <p:nvPr/>
        </p:nvSpPr>
        <p:spPr>
          <a:xfrm>
            <a:off x="791219" y="5397427"/>
            <a:ext cx="42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(example: Technical Conditions of Tender for Jurong Lake District)</a:t>
            </a:r>
          </a:p>
        </p:txBody>
      </p:sp>
    </p:spTree>
    <p:extLst>
      <p:ext uri="{BB962C8B-B14F-4D97-AF65-F5344CB8AC3E}">
        <p14:creationId xmlns:p14="http://schemas.microsoft.com/office/powerpoint/2010/main" val="166720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5A26B-C3B0-FC3A-77FB-AD395CB25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3493B7-79E1-4F51-C643-0EBEA751E3BC}"/>
              </a:ext>
            </a:extLst>
          </p:cNvPr>
          <p:cNvSpPr txBox="1"/>
          <p:nvPr/>
        </p:nvSpPr>
        <p:spPr>
          <a:xfrm>
            <a:off x="8406580" y="6331974"/>
            <a:ext cx="3598607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1) Create/Get district massing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CC95D-2B0E-2D74-5712-6F43C3F4BA79}"/>
              </a:ext>
            </a:extLst>
          </p:cNvPr>
          <p:cNvSpPr txBox="1"/>
          <p:nvPr/>
        </p:nvSpPr>
        <p:spPr>
          <a:xfrm>
            <a:off x="491613" y="363794"/>
            <a:ext cx="11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Create a more realistic massing by using </a:t>
            </a:r>
            <a:r>
              <a:rPr lang="en-SG" sz="2400" dirty="0">
                <a:hlinkClick r:id="rId2"/>
              </a:rPr>
              <a:t>https://cadmapper.com/</a:t>
            </a:r>
            <a:r>
              <a:rPr lang="en-SG" sz="2400" dirty="0"/>
              <a:t> and copying existing building massing to the study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ACE3F-390E-8C9B-7EC1-6482CF3CE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2" y="2149326"/>
            <a:ext cx="10215716" cy="314958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8A754617-78BE-FD6A-AC32-C46599D36D38}"/>
              </a:ext>
            </a:extLst>
          </p:cNvPr>
          <p:cNvSpPr/>
          <p:nvPr/>
        </p:nvSpPr>
        <p:spPr>
          <a:xfrm rot="1609579">
            <a:off x="1356378" y="2417489"/>
            <a:ext cx="522057" cy="166414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A60963-CA7D-C56E-2395-902B1CC9F224}"/>
              </a:ext>
            </a:extLst>
          </p:cNvPr>
          <p:cNvSpPr/>
          <p:nvPr/>
        </p:nvSpPr>
        <p:spPr>
          <a:xfrm>
            <a:off x="919316" y="5538819"/>
            <a:ext cx="2133600" cy="830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Copy existing massing to study area</a:t>
            </a:r>
          </a:p>
        </p:txBody>
      </p:sp>
    </p:spTree>
    <p:extLst>
      <p:ext uri="{BB962C8B-B14F-4D97-AF65-F5344CB8AC3E}">
        <p14:creationId xmlns:p14="http://schemas.microsoft.com/office/powerpoint/2010/main" val="246643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1446</Words>
  <Application>Microsoft Office PowerPoint</Application>
  <PresentationFormat>Widescreen</PresentationFormat>
  <Paragraphs>142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Tutorial for UBEM District Description</vt:lpstr>
      <vt:lpstr>Prerequisites</vt:lpstr>
      <vt:lpstr>Overall Workflow</vt:lpstr>
      <vt:lpstr>1) Create/Get district massing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Assign an archetype to each building</vt:lpstr>
      <vt:lpstr>PowerPoint Presentation</vt:lpstr>
      <vt:lpstr>PowerPoint Presentation</vt:lpstr>
      <vt:lpstr>3) Use custom Grasshopper script to calculate GFA of each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3.5) Using the Grasshopper script on each archetype</vt:lpstr>
      <vt:lpstr>PowerPoint Presentation</vt:lpstr>
      <vt:lpstr>PowerPoint Presentation</vt:lpstr>
      <vt:lpstr>PowerPoint Presentation</vt:lpstr>
      <vt:lpstr>4) Copy data to excel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5) Run EC_district Python scripts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Royden Soh Wei Jun</dc:creator>
  <cp:lastModifiedBy>Royden Soh Wei Jun</cp:lastModifiedBy>
  <cp:revision>120</cp:revision>
  <dcterms:created xsi:type="dcterms:W3CDTF">2025-06-11T14:55:30Z</dcterms:created>
  <dcterms:modified xsi:type="dcterms:W3CDTF">2025-07-19T05:10:19Z</dcterms:modified>
</cp:coreProperties>
</file>